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6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61" r:id="rId4"/>
    <p:sldId id="262" r:id="rId5"/>
    <p:sldId id="308" r:id="rId6"/>
    <p:sldId id="257" r:id="rId7"/>
    <p:sldId id="263" r:id="rId8"/>
    <p:sldId id="266" r:id="rId9"/>
    <p:sldId id="309" r:id="rId10"/>
    <p:sldId id="268" r:id="rId11"/>
    <p:sldId id="283" r:id="rId12"/>
    <p:sldId id="284" r:id="rId13"/>
    <p:sldId id="269" r:id="rId14"/>
    <p:sldId id="285" r:id="rId15"/>
    <p:sldId id="286" r:id="rId16"/>
    <p:sldId id="296" r:id="rId17"/>
    <p:sldId id="310" r:id="rId18"/>
    <p:sldId id="289" r:id="rId19"/>
    <p:sldId id="290" r:id="rId20"/>
    <p:sldId id="295" r:id="rId21"/>
    <p:sldId id="311" r:id="rId22"/>
    <p:sldId id="300" r:id="rId23"/>
    <p:sldId id="303" r:id="rId24"/>
    <p:sldId id="293" r:id="rId25"/>
    <p:sldId id="282" r:id="rId26"/>
    <p:sldId id="280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kNAFT/pR6WPlpaFSmnDXHA==" hashData="crINo65OsM2nmUouNsnVFKXFxIw="/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9C36"/>
    <a:srgbClr val="DCE6F2"/>
    <a:srgbClr val="8EB4E3"/>
    <a:srgbClr val="002060"/>
    <a:srgbClr val="00201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05"/>
  </p:normalViewPr>
  <p:slideViewPr>
    <p:cSldViewPr>
      <p:cViewPr>
        <p:scale>
          <a:sx n="36" d="100"/>
          <a:sy n="36" d="100"/>
        </p:scale>
        <p:origin x="-2532" y="-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CC0FC-2BDE-084B-852C-86E1AEAD3E77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AC4F9-24D2-0145-B7DA-012D79642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0530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810E5-B9E1-7E45-A0FB-1A55435B13DB}" type="datetimeFigureOut">
              <a:rPr lang="en-US" smtClean="0"/>
              <a:t>08/05/2017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2A593-4382-9548-BCBC-9AFA9F5802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898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06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2A593-4382-9548-BCBC-9AFA9F58022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01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4B31-ACE0-F547-8C2A-5E53FD9CD1DC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0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FE951-9F77-0E47-911C-86FD149859FA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36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691BD-A017-2F4A-8C9F-18B6D335A2E7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444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69FE6-3256-724F-A287-3742D15497A5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377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7DDDE-7C8D-4B40-B70F-4C9D569D249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23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4C7B3-C942-824B-A87A-343F2FEC0D13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D73BB-F4AE-0B41-A7ED-9113B6047745}" type="datetime1">
              <a:rPr lang="en-US" smtClean="0"/>
              <a:t>08/05/2017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4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4255-F5BE-0445-B1B0-8FD43F2E8489}" type="datetime1">
              <a:rPr lang="en-US" smtClean="0"/>
              <a:t>08/05/2017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2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493B2-68D1-BC45-A179-00E32D0B48E3}" type="datetime1">
              <a:rPr lang="en-US" smtClean="0"/>
              <a:t>08/05/2017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83F7A-29E4-F045-AC12-411FDACB4997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2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B594-1210-B948-8D31-3B544F5D6C5B}" type="datetime1">
              <a:rPr lang="en-US" smtClean="0"/>
              <a:t>08/05/2017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88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D2E31-5621-F547-819F-82E55C0B7381}" type="datetime1">
              <a:rPr lang="en-US" smtClean="0"/>
              <a:t>08/05/2017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61161-F363-4909-B3BA-F2D719A84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990600" y="2667000"/>
            <a:ext cx="7223343" cy="1977390"/>
            <a:chOff x="990600" y="2142669"/>
            <a:chExt cx="7223343" cy="1977390"/>
          </a:xfrm>
        </p:grpSpPr>
        <p:sp>
          <p:nvSpPr>
            <p:cNvPr id="5" name="Rectangle 4"/>
            <p:cNvSpPr/>
            <p:nvPr/>
          </p:nvSpPr>
          <p:spPr>
            <a:xfrm>
              <a:off x="990600" y="2142669"/>
              <a:ext cx="7223342" cy="1977390"/>
            </a:xfrm>
            <a:prstGeom prst="rect">
              <a:avLst/>
            </a:prstGeom>
          </p:spPr>
        </p:sp>
        <p:sp>
          <p:nvSpPr>
            <p:cNvPr id="6" name="Text Box 6"/>
            <p:cNvSpPr txBox="1"/>
            <p:nvPr/>
          </p:nvSpPr>
          <p:spPr>
            <a:xfrm>
              <a:off x="2819400" y="3515104"/>
              <a:ext cx="5394543" cy="60495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Legal </a:t>
              </a: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Framework for </a:t>
              </a:r>
              <a:endParaRPr lang="en-US" sz="2800" dirty="0" smtClean="0">
                <a:solidFill>
                  <a:srgbClr val="73802D"/>
                </a:solidFill>
                <a:effectLst/>
                <a:latin typeface="Century Gothic"/>
                <a:ea typeface="Calibri"/>
                <a:cs typeface="Century Gothic"/>
              </a:endParaRPr>
            </a:p>
            <a:p>
              <a:pPr marL="0" marR="0" algn="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dirty="0" smtClean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United </a:t>
              </a:r>
              <a:r>
                <a:rPr lang="en-US" sz="2800" dirty="0">
                  <a:solidFill>
                    <a:srgbClr val="73802D"/>
                  </a:solidFill>
                  <a:effectLst/>
                  <a:latin typeface="Century Gothic"/>
                  <a:ea typeface="Calibri"/>
                  <a:cs typeface="Century Gothic"/>
                </a:rPr>
                <a:t>Nations Peacekeeping</a:t>
              </a:r>
              <a:endParaRPr lang="en-US" sz="28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7" name="Text Box 7"/>
            <p:cNvSpPr txBox="1"/>
            <p:nvPr/>
          </p:nvSpPr>
          <p:spPr>
            <a:xfrm>
              <a:off x="1081009" y="2269077"/>
              <a:ext cx="2527753" cy="130923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7200" spc="-500" dirty="0">
                  <a:solidFill>
                    <a:srgbClr val="002060"/>
                  </a:solidFill>
                  <a:effectLst/>
                  <a:latin typeface="Century Gothic"/>
                  <a:ea typeface="Calibri"/>
                  <a:cs typeface="Century Gothic"/>
                </a:rPr>
                <a:t>1. 4</a:t>
              </a:r>
              <a:endParaRPr lang="en-US" sz="11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sp>
          <p:nvSpPr>
            <p:cNvPr id="8" name="Text Box 8"/>
            <p:cNvSpPr txBox="1"/>
            <p:nvPr/>
          </p:nvSpPr>
          <p:spPr>
            <a:xfrm>
              <a:off x="1219200" y="2142669"/>
              <a:ext cx="2112948" cy="47854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spc="1000" dirty="0">
                  <a:solidFill>
                    <a:srgbClr val="ADC5F1"/>
                  </a:solidFill>
                  <a:effectLst/>
                  <a:latin typeface="Century Gothic"/>
                  <a:ea typeface="Calibri"/>
                  <a:cs typeface="Century Gothic"/>
                </a:rPr>
                <a:t>Lesson</a:t>
              </a:r>
              <a:endParaRPr lang="en-US" sz="2400" dirty="0">
                <a:effectLst/>
                <a:latin typeface="Century Gothic"/>
                <a:ea typeface="Calibri"/>
                <a:cs typeface="Century Gothic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189242" y="3506075"/>
              <a:ext cx="6907321" cy="0"/>
            </a:xfrm>
            <a:prstGeom prst="line">
              <a:avLst/>
            </a:prstGeom>
            <a:ln>
              <a:gradFill>
                <a:gsLst>
                  <a:gs pos="0">
                    <a:schemeClr val="bg1"/>
                  </a:gs>
                  <a:gs pos="56000">
                    <a:schemeClr val="accent1">
                      <a:tint val="44500"/>
                      <a:satMod val="160000"/>
                    </a:schemeClr>
                  </a:gs>
                  <a:gs pos="100000">
                    <a:srgbClr val="ADC5F1"/>
                  </a:gs>
                </a:gsLst>
                <a:lin ang="5400000" scaled="0"/>
              </a:gra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Picture 9"/>
            <p:cNvPicPr/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13740" y="2410132"/>
              <a:ext cx="1138778" cy="967181"/>
            </a:xfrm>
            <a:prstGeom prst="rect">
              <a:avLst/>
            </a:prstGeom>
          </p:spPr>
        </p:pic>
      </p:grpSp>
      <p:sp>
        <p:nvSpPr>
          <p:cNvPr id="11" name="Text Box 8"/>
          <p:cNvSpPr txBox="1"/>
          <p:nvPr/>
        </p:nvSpPr>
        <p:spPr>
          <a:xfrm>
            <a:off x="1112028" y="1143000"/>
            <a:ext cx="7422372" cy="7620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spc="300" dirty="0">
                <a:solidFill>
                  <a:srgbClr val="ADC5F1"/>
                </a:solidFill>
                <a:effectLst/>
                <a:latin typeface="Century Gothic"/>
                <a:ea typeface="Calibri"/>
                <a:cs typeface="Century Gothic"/>
              </a:rPr>
              <a:t>Module 1: An Overview of United Nations Peacekeeping Operations</a:t>
            </a:r>
            <a:endParaRPr lang="en-US" sz="1100" spc="300" dirty="0">
              <a:effectLst/>
              <a:latin typeface="Century Gothic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2774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4. International Human Rights Law</a:t>
            </a:r>
          </a:p>
        </p:txBody>
      </p:sp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870228"/>
            <a:ext cx="81534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What are Human Rights?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“Human rights”</a:t>
            </a:r>
            <a:r>
              <a:rPr lang="en-US" sz="2400" dirty="0">
                <a:latin typeface="Century Gothic"/>
                <a:cs typeface="Century Gothic"/>
              </a:rPr>
              <a:t> are rights inherent to all human beings, whatever our nationality, place of residence, sex, </a:t>
            </a:r>
            <a:r>
              <a:rPr lang="en-US" sz="2400" dirty="0" smtClean="0">
                <a:latin typeface="Century Gothic"/>
                <a:cs typeface="Century Gothic"/>
              </a:rPr>
              <a:t>sexual orientation and gender identity, national </a:t>
            </a:r>
            <a:r>
              <a:rPr lang="en-US" sz="2400" dirty="0">
                <a:latin typeface="Century Gothic"/>
                <a:cs typeface="Century Gothic"/>
              </a:rPr>
              <a:t>or ethnic origin, </a:t>
            </a:r>
            <a:r>
              <a:rPr lang="en-US" sz="2400" dirty="0" err="1">
                <a:latin typeface="Century Gothic"/>
                <a:cs typeface="Century Gothic"/>
              </a:rPr>
              <a:t>colour</a:t>
            </a:r>
            <a:r>
              <a:rPr lang="en-US" sz="2400" dirty="0">
                <a:latin typeface="Century Gothic"/>
                <a:cs typeface="Century Gothic"/>
              </a:rPr>
              <a:t>, religion, language or any other </a:t>
            </a:r>
            <a:r>
              <a:rPr lang="en-US" sz="2400" dirty="0" smtClean="0">
                <a:latin typeface="Century Gothic"/>
                <a:cs typeface="Century Gothic"/>
              </a:rPr>
              <a:t>status 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We are all equally entitled to our human rights without discrimination</a:t>
            </a:r>
            <a:endParaRPr lang="en-US" sz="2400" b="1" dirty="0">
              <a:latin typeface="Century Gothic"/>
              <a:cs typeface="Century Gothic"/>
            </a:endParaRPr>
          </a:p>
        </p:txBody>
      </p:sp>
      <p:pic>
        <p:nvPicPr>
          <p:cNvPr id="15" name="Picture 3" descr="F:\CPTM END\CPTM Slides Content\un human righ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244" y="4114800"/>
            <a:ext cx="2806356" cy="2102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60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870228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Examples of Human Rights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Examples of </a:t>
            </a:r>
            <a:r>
              <a:rPr lang="en-US" sz="2400" b="1" dirty="0">
                <a:latin typeface="Century Gothic"/>
                <a:cs typeface="Century Gothic"/>
              </a:rPr>
              <a:t>civil and political rights </a:t>
            </a:r>
            <a:r>
              <a:rPr lang="en-US" sz="2400" dirty="0">
                <a:latin typeface="Century Gothic"/>
                <a:cs typeface="Century Gothic"/>
              </a:rPr>
              <a:t>include the right to: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Life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Freedom from torture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Protection from discrimination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Freedom of expression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A fair trial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Not be held in slavery</a:t>
            </a:r>
          </a:p>
        </p:txBody>
      </p:sp>
    </p:spTree>
    <p:extLst>
      <p:ext uri="{BB962C8B-B14F-4D97-AF65-F5344CB8AC3E}">
        <p14:creationId xmlns:p14="http://schemas.microsoft.com/office/powerpoint/2010/main" val="420008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870228"/>
            <a:ext cx="8153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Examples of Human Rights</a:t>
            </a:r>
          </a:p>
          <a:p>
            <a:pPr>
              <a:spcAft>
                <a:spcPts val="600"/>
              </a:spcAft>
            </a:pPr>
            <a:r>
              <a:rPr lang="en-US" sz="2400" dirty="0">
                <a:latin typeface="Century Gothic"/>
                <a:cs typeface="Century Gothic"/>
              </a:rPr>
              <a:t>Examples of </a:t>
            </a:r>
            <a:r>
              <a:rPr lang="en-US" sz="2400" b="1" dirty="0">
                <a:latin typeface="Century Gothic"/>
                <a:cs typeface="Century Gothic"/>
              </a:rPr>
              <a:t>economic, social and cultural rights</a:t>
            </a:r>
            <a:r>
              <a:rPr lang="en-US" sz="2400" dirty="0">
                <a:latin typeface="Century Gothic"/>
                <a:cs typeface="Century Gothic"/>
              </a:rPr>
              <a:t> include the right to: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Join a trade union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Education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Food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Housing and medical care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Social security and work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Equal pay for equal work</a:t>
            </a:r>
          </a:p>
        </p:txBody>
      </p:sp>
    </p:spTree>
    <p:extLst>
      <p:ext uri="{BB962C8B-B14F-4D97-AF65-F5344CB8AC3E}">
        <p14:creationId xmlns:p14="http://schemas.microsoft.com/office/powerpoint/2010/main" val="241403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7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838200"/>
            <a:ext cx="80772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What is International Human Rights Law?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International </a:t>
            </a:r>
            <a:r>
              <a:rPr lang="en-US" sz="2400" dirty="0" smtClean="0">
                <a:latin typeface="Century Gothic"/>
                <a:cs typeface="Century Gothic"/>
              </a:rPr>
              <a:t>Law </a:t>
            </a:r>
            <a:r>
              <a:rPr lang="en-US" sz="2400" dirty="0">
                <a:latin typeface="Century Gothic"/>
                <a:cs typeface="Century Gothic"/>
              </a:rPr>
              <a:t>protecting fundamental human rights of every individual at all times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Applies both in war and peace, to all human beings</a:t>
            </a:r>
          </a:p>
        </p:txBody>
      </p:sp>
      <p:pic>
        <p:nvPicPr>
          <p:cNvPr id="14" name="Picture 2" descr="F:\CPTM END\CPTM Slides Content\UDH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9425" y="3657600"/>
            <a:ext cx="1781175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012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8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Legal Sources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352800" y="1219200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  <a:latin typeface="Century Gothic"/>
                <a:cs typeface="Century Gothic"/>
              </a:rPr>
              <a:t>UN Charter</a:t>
            </a:r>
          </a:p>
        </p:txBody>
      </p:sp>
      <p:sp>
        <p:nvSpPr>
          <p:cNvPr id="3" name="Oval 2"/>
          <p:cNvSpPr/>
          <p:nvPr/>
        </p:nvSpPr>
        <p:spPr>
          <a:xfrm>
            <a:off x="1371600" y="1676400"/>
            <a:ext cx="6400800" cy="2209800"/>
          </a:xfrm>
          <a:prstGeom prst="ellipse">
            <a:avLst/>
          </a:prstGeom>
          <a:solidFill>
            <a:srgbClr val="8EB4E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0" y="2691824"/>
            <a:ext cx="320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Century Gothic"/>
                <a:cs typeface="Century Gothic"/>
              </a:rPr>
              <a:t>Covenant on Economic, 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Century Gothic"/>
                <a:cs typeface="Century Gothic"/>
              </a:rPr>
              <a:t>Social and Cultural Rights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24400" y="2691824"/>
            <a:ext cx="32004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2060"/>
                </a:solidFill>
                <a:latin typeface="Century Gothic"/>
                <a:cs typeface="Century Gothic"/>
              </a:rPr>
              <a:t>Covenant on Civil </a:t>
            </a:r>
          </a:p>
          <a:p>
            <a:pPr algn="ctr"/>
            <a:r>
              <a:rPr lang="en-US" sz="1600" dirty="0">
                <a:solidFill>
                  <a:srgbClr val="002060"/>
                </a:solidFill>
                <a:latin typeface="Century Gothic"/>
                <a:cs typeface="Century Gothic"/>
              </a:rPr>
              <a:t>and Political Rights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3429000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2060"/>
                </a:solidFill>
                <a:latin typeface="Century Gothic"/>
                <a:cs typeface="Century Gothic"/>
              </a:rPr>
              <a:t>(also referred to as International Bill of Human Rights)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572000" y="1600200"/>
            <a:ext cx="0" cy="9144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48400" y="2514600"/>
            <a:ext cx="0" cy="2286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2514600"/>
            <a:ext cx="0" cy="2286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600" y="2057400"/>
            <a:ext cx="4876800" cy="369332"/>
          </a:xfrm>
          <a:prstGeom prst="rect">
            <a:avLst/>
          </a:prstGeom>
          <a:solidFill>
            <a:srgbClr val="8EB4E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Century Gothic"/>
                <a:cs typeface="Century Gothic"/>
              </a:rPr>
              <a:t>Universal Declaration of Human Rights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895600" y="2514600"/>
            <a:ext cx="3352800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371600" y="4560849"/>
            <a:ext cx="6400800" cy="1676400"/>
          </a:xfrm>
          <a:prstGeom prst="rect">
            <a:avLst/>
          </a:prstGeom>
          <a:solidFill>
            <a:srgbClr val="DCE6F2"/>
          </a:solidFill>
          <a:ln w="3175" cmpd="sng">
            <a:solidFill>
              <a:srgbClr val="8EB4E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18872" numCol="3" rtlCol="0" anchor="t"/>
          <a:lstStyle/>
          <a:p>
            <a:pPr>
              <a:spcAft>
                <a:spcPts val="1800"/>
              </a:spcAft>
            </a:pPr>
            <a:r>
              <a:rPr lang="en-US" sz="1550" dirty="0">
                <a:solidFill>
                  <a:srgbClr val="002060"/>
                </a:solidFill>
              </a:rPr>
              <a:t>Genocide</a:t>
            </a:r>
          </a:p>
          <a:p>
            <a:pPr>
              <a:spcAft>
                <a:spcPts val="1800"/>
              </a:spcAft>
            </a:pPr>
            <a:r>
              <a:rPr lang="en-US" sz="1550" dirty="0">
                <a:solidFill>
                  <a:srgbClr val="002060"/>
                </a:solidFill>
              </a:rPr>
              <a:t>Refugees</a:t>
            </a:r>
          </a:p>
          <a:p>
            <a:pPr>
              <a:spcAft>
                <a:spcPts val="1800"/>
              </a:spcAft>
            </a:pPr>
            <a:r>
              <a:rPr lang="en-US" sz="1550" dirty="0">
                <a:solidFill>
                  <a:srgbClr val="002060"/>
                </a:solidFill>
              </a:rPr>
              <a:t>Torture</a:t>
            </a:r>
          </a:p>
          <a:p>
            <a:pPr algn="ctr">
              <a:spcBef>
                <a:spcPts val="1200"/>
              </a:spcBef>
              <a:spcAft>
                <a:spcPts val="1800"/>
              </a:spcAft>
            </a:pPr>
            <a:r>
              <a:rPr lang="en-US" sz="1550" dirty="0">
                <a:solidFill>
                  <a:srgbClr val="002060"/>
                </a:solidFill>
              </a:rPr>
              <a:t>Racial Discrimination</a:t>
            </a:r>
          </a:p>
          <a:p>
            <a:pPr algn="ctr">
              <a:spcAft>
                <a:spcPts val="1800"/>
              </a:spcAft>
            </a:pPr>
            <a:r>
              <a:rPr lang="en-US" sz="1550" dirty="0">
                <a:solidFill>
                  <a:srgbClr val="002060"/>
                </a:solidFill>
              </a:rPr>
              <a:t>Disabilities</a:t>
            </a:r>
          </a:p>
          <a:p>
            <a:pPr algn="ctr">
              <a:spcAft>
                <a:spcPts val="1800"/>
              </a:spcAft>
            </a:pPr>
            <a:r>
              <a:rPr lang="en-US" sz="1550" dirty="0">
                <a:solidFill>
                  <a:srgbClr val="002060"/>
                </a:solidFill>
              </a:rPr>
              <a:t>Children’s Rights</a:t>
            </a:r>
          </a:p>
          <a:p>
            <a:pPr marL="565150" algn="r">
              <a:spcAft>
                <a:spcPts val="1800"/>
              </a:spcAft>
            </a:pPr>
            <a:r>
              <a:rPr lang="en-US" sz="1550" dirty="0">
                <a:solidFill>
                  <a:srgbClr val="002060"/>
                </a:solidFill>
              </a:rPr>
              <a:t>Trafficking</a:t>
            </a:r>
          </a:p>
          <a:p>
            <a:pPr marL="565150" algn="r">
              <a:spcAft>
                <a:spcPts val="1800"/>
              </a:spcAft>
            </a:pPr>
            <a:r>
              <a:rPr lang="en-US" sz="1550" dirty="0">
                <a:solidFill>
                  <a:srgbClr val="002060"/>
                </a:solidFill>
              </a:rPr>
              <a:t>Disappearances</a:t>
            </a:r>
          </a:p>
          <a:p>
            <a:pPr marL="565150" algn="r">
              <a:spcAft>
                <a:spcPts val="1800"/>
              </a:spcAft>
            </a:pPr>
            <a:r>
              <a:rPr lang="en-US" sz="1550" dirty="0">
                <a:solidFill>
                  <a:srgbClr val="002060"/>
                </a:solidFill>
              </a:rPr>
              <a:t>Discrimination Against Women	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33600" y="4278868"/>
            <a:ext cx="4876800" cy="3693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Focus areas of specialized human rights treaties</a:t>
            </a:r>
          </a:p>
        </p:txBody>
      </p:sp>
      <p:cxnSp>
        <p:nvCxnSpPr>
          <p:cNvPr id="26" name="Straight Arrow Connector 25"/>
          <p:cNvCxnSpPr>
            <a:stCxn id="3" idx="4"/>
          </p:cNvCxnSpPr>
          <p:nvPr/>
        </p:nvCxnSpPr>
        <p:spPr>
          <a:xfrm>
            <a:off x="4572000" y="3886200"/>
            <a:ext cx="0" cy="30480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2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8077200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What is International Humanitarian Law?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“Law of war” or “law of armed conflict”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Applies in times of armed conflict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Limits negative impact of armed conflict and reduces suffering during </a:t>
            </a:r>
            <a:r>
              <a:rPr lang="en-US" sz="2400" dirty="0" smtClean="0">
                <a:latin typeface="Century Gothic"/>
                <a:cs typeface="Century Gothic"/>
              </a:rPr>
              <a:t>war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ea typeface="Calibri"/>
                <a:cs typeface="Century Gothic"/>
              </a:rPr>
              <a:t>Individuals are protected under IHL if they do not </a:t>
            </a:r>
            <a:r>
              <a:rPr lang="en-US" sz="2400" dirty="0" smtClean="0">
                <a:latin typeface="Century Gothic"/>
                <a:ea typeface="Calibri"/>
                <a:cs typeface="Century Gothic"/>
              </a:rPr>
              <a:t>engage </a:t>
            </a:r>
            <a:r>
              <a:rPr lang="en-US" sz="2400" dirty="0">
                <a:latin typeface="Century Gothic"/>
                <a:ea typeface="Calibri"/>
                <a:cs typeface="Century Gothic"/>
              </a:rPr>
              <a:t>in hostilities, or are no </a:t>
            </a:r>
          </a:p>
          <a:p>
            <a:pPr>
              <a:spcAft>
                <a:spcPts val="600"/>
              </a:spcAft>
            </a:pPr>
            <a:r>
              <a:rPr lang="en-US" sz="2400" dirty="0" smtClean="0">
                <a:latin typeface="Century Gothic"/>
                <a:ea typeface="Calibri"/>
                <a:cs typeface="Century Gothic"/>
              </a:rPr>
              <a:t>    longer doing so</a:t>
            </a:r>
            <a:endParaRPr lang="en-US" sz="2400" dirty="0">
              <a:latin typeface="Century Gothic"/>
              <a:ea typeface="Calibri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5. International Humanitarian Law</a:t>
            </a:r>
          </a:p>
        </p:txBody>
      </p:sp>
      <p:pic>
        <p:nvPicPr>
          <p:cNvPr id="8" name="Picture 7" descr="F:\CPTM END\CPTM Slides Content\Geneva-Convention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075" y="3733800"/>
            <a:ext cx="1716525" cy="256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10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 descr="F:\CPTM END\CPTM Slides Content\Geneva-Convention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075" y="3733800"/>
            <a:ext cx="1716525" cy="256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85800" y="870228"/>
            <a:ext cx="80772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Legal Sources</a:t>
            </a: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Geneva Conventions and Additional Protocols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Secretary-General’s Bulletin on IHL</a:t>
            </a:r>
          </a:p>
        </p:txBody>
      </p:sp>
    </p:spTree>
    <p:extLst>
      <p:ext uri="{BB962C8B-B14F-4D97-AF65-F5344CB8AC3E}">
        <p14:creationId xmlns:p14="http://schemas.microsoft.com/office/powerpoint/2010/main" val="131473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977747"/>
            <a:ext cx="79248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Consider the images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Identify “civilians” and “combatants”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Who should be protected? Why?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1.4.3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800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International Humanitarian Law – Who should be Protected?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411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11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077200" cy="423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Essential Rules of IHL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Civilian targets cannot be attacked. Attacks only against military objectives.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Civilians and anyone no longer taking part in hostilities must be respected and treated humanely.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Anyone who surrenders or stops fighting (e.g., wounded) cannot be killed.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400" dirty="0">
                <a:latin typeface="Century Gothic"/>
                <a:cs typeface="Century Gothic"/>
              </a:rPr>
              <a:t>Torture is prohibited at all times and in all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372081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12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077200" cy="4678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Essential Rules of IHL (cont.)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400" dirty="0">
                <a:latin typeface="Century Gothic"/>
                <a:cs typeface="Century Gothic"/>
              </a:rPr>
              <a:t>Captured combatants and civilians must be respected and protected.</a:t>
            </a:r>
            <a:endParaRPr lang="en-US" sz="2400" spc="-80" dirty="0">
              <a:latin typeface="Century Gothic"/>
              <a:cs typeface="Century Gothic"/>
            </a:endParaRPr>
          </a:p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400" spc="-80" dirty="0">
                <a:latin typeface="Century Gothic"/>
                <a:cs typeface="Century Gothic"/>
              </a:rPr>
              <a:t>It is forbidden to use weapons or methods of warfare that are likely to cause excessive injury or unnecessary suffering.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400" spc="-80" dirty="0">
                <a:latin typeface="Century Gothic"/>
                <a:cs typeface="Century Gothic"/>
              </a:rPr>
              <a:t>Wounded and sick must be collected and cared for.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5"/>
            </a:pPr>
            <a:r>
              <a:rPr lang="en-US" sz="2400" spc="-80" dirty="0">
                <a:latin typeface="Century Gothic"/>
                <a:cs typeface="Century Gothic"/>
              </a:rPr>
              <a:t>Medical personnel and medical establishments, transport and equipment must be respected and protected.</a:t>
            </a:r>
          </a:p>
          <a:p>
            <a:pPr>
              <a:spcAft>
                <a:spcPts val="600"/>
              </a:spcAft>
            </a:pPr>
            <a:endParaRPr lang="en-US" sz="2400" spc="-8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3711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4800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Relevance </a:t>
            </a: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en-US" sz="3200" spc="600" dirty="0">
              <a:solidFill>
                <a:srgbClr val="ADC5F1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Peacekeeping personnel: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“Ambassadors”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of the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Role models, a good example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Know what you “should” and “should not” do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Must not violate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International Human Rights Law (IHRL) or International Humanitarian Law (IHL)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0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13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870228"/>
            <a:ext cx="8077200" cy="26007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rgbClr val="8D9C36"/>
                </a:solidFill>
                <a:latin typeface="Century Gothic"/>
                <a:cs typeface="Century Gothic"/>
              </a:rPr>
              <a:t>Essential Rules of IHL (cont.)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9"/>
            </a:pPr>
            <a:r>
              <a:rPr lang="en-US" sz="2400" spc="-110" dirty="0">
                <a:latin typeface="Century Gothic"/>
                <a:cs typeface="Century Gothic"/>
              </a:rPr>
              <a:t>The Red Cross, Red Crescent and Red Crystal emblems are signs of protection and must be respected.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 startAt="9"/>
            </a:pPr>
            <a:r>
              <a:rPr lang="en-US" sz="2400" spc="-80" dirty="0">
                <a:latin typeface="Century Gothic"/>
                <a:cs typeface="Century Gothic"/>
              </a:rPr>
              <a:t>Prevention and prosecution of war crimes covers attacking civilians, recruiting children as soldiers, torturing prisoners and sexual violence.</a:t>
            </a:r>
          </a:p>
        </p:txBody>
      </p:sp>
      <p:pic>
        <p:nvPicPr>
          <p:cNvPr id="6" name="Picture 5" descr="F:\CPTM END\CPTM Slides Content\ICRC 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5029200"/>
            <a:ext cx="2041072" cy="1143000"/>
          </a:xfrm>
          <a:prstGeom prst="rect">
            <a:avLst/>
          </a:prstGeom>
          <a:noFill/>
          <a:ln>
            <a:solidFill>
              <a:schemeClr val="tx1">
                <a:alpha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7619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2600"/>
            <a:ext cx="7924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Think about your home country 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How is force applied legally at home?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18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Is there a difference with UN peacekeeping?</a:t>
            </a: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1.4.4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Use of Force at Home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05727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14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6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Rules of Engagement (ROE)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&amp; Directive on Use of Force (DUF)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1439991"/>
            <a:ext cx="80772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endParaRPr lang="en-US" sz="28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Guide </a:t>
            </a:r>
            <a:r>
              <a:rPr lang="en-US" sz="2400" b="1" u="sng" dirty="0" smtClean="0">
                <a:latin typeface="Century Gothic"/>
                <a:cs typeface="Century Gothic"/>
              </a:rPr>
              <a:t>use of force</a:t>
            </a:r>
            <a:endParaRPr lang="en-US" sz="2400" dirty="0" smtClean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ROE for military personnel, DUF for police personnel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Guidance in accordance with mandate, UN Charter, International </a:t>
            </a:r>
            <a:r>
              <a:rPr lang="en-US" sz="2400" dirty="0">
                <a:latin typeface="Century Gothic"/>
                <a:cs typeface="Century Gothic"/>
              </a:rPr>
              <a:t>L</a:t>
            </a:r>
            <a:r>
              <a:rPr lang="en-US" sz="2400" dirty="0" smtClean="0">
                <a:latin typeface="Century Gothic"/>
                <a:cs typeface="Century Gothic"/>
              </a:rPr>
              <a:t>aw</a:t>
            </a:r>
          </a:p>
        </p:txBody>
      </p:sp>
      <p:pic>
        <p:nvPicPr>
          <p:cNvPr id="17" name="Picture 16" descr="PK Pic 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267200"/>
            <a:ext cx="2971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3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15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892820"/>
            <a:ext cx="8077200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The Importance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Use of force specific to mission and its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Differs from national legal restrictions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Robust </a:t>
            </a:r>
            <a:r>
              <a:rPr lang="en-US" sz="2400" dirty="0">
                <a:latin typeface="Century Gothic"/>
                <a:cs typeface="Century Gothic"/>
              </a:rPr>
              <a:t>for volatile and potentially dangerous </a:t>
            </a:r>
            <a:r>
              <a:rPr lang="en-US" sz="2400" dirty="0" smtClean="0">
                <a:latin typeface="Century Gothic"/>
                <a:cs typeface="Century Gothic"/>
              </a:rPr>
              <a:t>environments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8" name="Picture 7" descr="PK Pic 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4267200"/>
            <a:ext cx="29718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52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 smtClean="0">
                <a:latin typeface="Century Gothic"/>
                <a:cs typeface="Century Gothic"/>
              </a:rPr>
              <a:t>16</a:t>
            </a:r>
            <a:endParaRPr lang="en-US" sz="1400" dirty="0">
              <a:latin typeface="Century Gothic"/>
              <a:cs typeface="Century Gothic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870228"/>
            <a:ext cx="8077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endParaRPr lang="en-US" sz="2800" dirty="0">
              <a:solidFill>
                <a:srgbClr val="8D9C36"/>
              </a:solidFill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International Law </a:t>
            </a:r>
            <a:r>
              <a:rPr lang="mr-IN" sz="2400" dirty="0" smtClean="0">
                <a:latin typeface="Century Gothic"/>
                <a:cs typeface="Century Gothic"/>
              </a:rPr>
              <a:t>–</a:t>
            </a:r>
            <a:r>
              <a:rPr lang="en-US" sz="2400" dirty="0" smtClean="0">
                <a:latin typeface="Century Gothic"/>
                <a:cs typeface="Century Gothic"/>
              </a:rPr>
              <a:t> International Refugee Law, Guiding Principles on </a:t>
            </a:r>
            <a:r>
              <a:rPr lang="en-US" sz="2400" smtClean="0">
                <a:latin typeface="Century Gothic"/>
                <a:cs typeface="Century Gothic"/>
              </a:rPr>
              <a:t>Internal Displacement, </a:t>
            </a:r>
            <a:r>
              <a:rPr lang="en-US" sz="2400" dirty="0" smtClean="0">
                <a:latin typeface="Century Gothic"/>
                <a:cs typeface="Century Gothic"/>
              </a:rPr>
              <a:t>International Criminal Law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 smtClean="0">
                <a:latin typeface="Century Gothic"/>
                <a:cs typeface="Century Gothic"/>
              </a:rPr>
              <a:t>Security </a:t>
            </a:r>
            <a:r>
              <a:rPr lang="en-US" sz="2400" dirty="0">
                <a:latin typeface="Century Gothic"/>
                <a:cs typeface="Century Gothic"/>
              </a:rPr>
              <a:t>Council mandate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National law of host country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MOU between UN and T/PCCs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SOMA or SOFA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The Convention on the </a:t>
            </a:r>
            <a:r>
              <a:rPr lang="en-US" sz="2400" dirty="0" smtClean="0">
                <a:latin typeface="Century Gothic"/>
                <a:cs typeface="Century Gothic"/>
              </a:rPr>
              <a:t>Privileges and </a:t>
            </a:r>
            <a:r>
              <a:rPr lang="en-US" sz="2400" dirty="0">
                <a:latin typeface="Century Gothic"/>
                <a:cs typeface="Century Gothic"/>
              </a:rPr>
              <a:t>Immunities of the UN of 1946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UN Internal Rules, Regulations </a:t>
            </a:r>
            <a:r>
              <a:rPr lang="en-US" sz="2400" dirty="0" smtClean="0">
                <a:latin typeface="Century Gothic"/>
                <a:cs typeface="Century Gothic"/>
              </a:rPr>
              <a:t>and </a:t>
            </a:r>
            <a:r>
              <a:rPr lang="en-US" sz="2400" dirty="0">
                <a:latin typeface="Century Gothic"/>
                <a:cs typeface="Century Gothic"/>
              </a:rPr>
              <a:t>Guidance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7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Additional Aspects of the Legal Framework</a:t>
            </a:r>
          </a:p>
        </p:txBody>
      </p:sp>
    </p:spTree>
    <p:extLst>
      <p:ext uri="{BB962C8B-B14F-4D97-AF65-F5344CB8AC3E}">
        <p14:creationId xmlns:p14="http://schemas.microsoft.com/office/powerpoint/2010/main" val="313270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685800"/>
            <a:ext cx="7772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Summary of Key Messages</a:t>
            </a:r>
            <a:endParaRPr lang="en-US" sz="3200" b="1" dirty="0">
              <a:solidFill>
                <a:srgbClr val="002060"/>
              </a:solidFill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Legal framework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includes International Law </a:t>
            </a:r>
            <a:r>
              <a:rPr lang="mr-IN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   UN Charter, IHRL, IHL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Human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rights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are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universal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–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“civil and political rights”, “economic, social and cultural rights” 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Individuals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are protected under IHL if they do not engage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in hostilities, or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are no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longer doing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so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Know ROE, DUF – use of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force is mission-specific, different from national legal restrictions, may be robust</a:t>
            </a: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145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Questions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02922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"/>
          <p:cNvSpPr txBox="1"/>
          <p:nvPr/>
        </p:nvSpPr>
        <p:spPr>
          <a:xfrm>
            <a:off x="685800" y="1828800"/>
            <a:ext cx="7772400" cy="1447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Activity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3200" b="1" dirty="0">
              <a:solidFill>
                <a:srgbClr val="002060"/>
              </a:solidFill>
              <a:effectLst/>
              <a:latin typeface="Century Gothic"/>
              <a:ea typeface="Calibri"/>
              <a:cs typeface="Century Gothic"/>
            </a:endParaRP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Century Gothic"/>
                <a:ea typeface="Calibri"/>
                <a:cs typeface="Century Gothic"/>
              </a:rPr>
              <a:t>Learning Evaluation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80113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8"/>
          <p:cNvSpPr txBox="1"/>
          <p:nvPr/>
        </p:nvSpPr>
        <p:spPr>
          <a:xfrm>
            <a:off x="495300" y="685800"/>
            <a:ext cx="81534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600"/>
              </a:spcAft>
            </a:pPr>
            <a:r>
              <a:rPr lang="en-US" sz="3200" b="1" dirty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Learning Outcomes </a:t>
            </a:r>
          </a:p>
          <a:p>
            <a:pPr algn="ctr">
              <a:lnSpc>
                <a:spcPct val="115000"/>
              </a:lnSpc>
              <a:spcAft>
                <a:spcPts val="600"/>
              </a:spcAft>
            </a:pPr>
            <a:endParaRPr lang="en-US" sz="2000" dirty="0">
              <a:solidFill>
                <a:srgbClr val="002060"/>
              </a:solidFill>
              <a:latin typeface="Century Gothic"/>
              <a:ea typeface="Calibri"/>
              <a:cs typeface="Century Gothic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Learners will: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List key documents in I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nternational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aw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 </a:t>
            </a: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human </a:t>
            </a:r>
            <a:r>
              <a:rPr lang="en-US" sz="2400" dirty="0" smtClean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rights and l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ist 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examples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in International Human Rights Law (IHRL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)</a:t>
            </a:r>
          </a:p>
          <a:p>
            <a:pPr marL="342900" marR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effectLst/>
                <a:latin typeface="Century Gothic"/>
                <a:ea typeface="Calibri"/>
                <a:cs typeface="Century Gothic"/>
              </a:rPr>
              <a:t>Identify who is protected by International Humanitarian Law (IHL)</a:t>
            </a:r>
          </a:p>
          <a:p>
            <a:pPr marL="342900" marR="0" indent="-342900">
              <a:lnSpc>
                <a:spcPct val="114999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Explain why all armed UN peacekeeping personnel must know the rules of engagement (ROE) or directive on use of force (DUF)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/>
          <p:nvPr/>
        </p:nvSpPr>
        <p:spPr>
          <a:xfrm>
            <a:off x="685800" y="3886200"/>
            <a:ext cx="7803372" cy="24384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2200"/>
              </a:spcAft>
            </a:pPr>
            <a:endParaRPr lang="en-US" sz="2400" dirty="0">
              <a:solidFill>
                <a:srgbClr val="8D9C36"/>
              </a:solidFill>
              <a:effectLst/>
              <a:latin typeface="Century Gothic"/>
              <a:ea typeface="Calibri"/>
              <a:cs typeface="Century Gothic"/>
            </a:endParaRPr>
          </a:p>
        </p:txBody>
      </p:sp>
      <p:sp>
        <p:nvSpPr>
          <p:cNvPr id="4" name="Text Box 8"/>
          <p:cNvSpPr txBox="1"/>
          <p:nvPr/>
        </p:nvSpPr>
        <p:spPr>
          <a:xfrm>
            <a:off x="647700" y="685800"/>
            <a:ext cx="7848600" cy="59436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200"/>
              </a:spcAft>
            </a:pPr>
            <a:r>
              <a:rPr lang="en-US" sz="3200" b="1" dirty="0" smtClean="0">
                <a:solidFill>
                  <a:srgbClr val="002060"/>
                </a:solidFill>
                <a:latin typeface="Century Gothic"/>
                <a:ea typeface="Calibri"/>
                <a:cs typeface="Century Gothic"/>
              </a:rPr>
              <a:t>Lesson Overview</a:t>
            </a:r>
          </a:p>
          <a:p>
            <a:pPr algn="ctr">
              <a:lnSpc>
                <a:spcPct val="115000"/>
              </a:lnSpc>
              <a:spcAft>
                <a:spcPts val="1200"/>
              </a:spcAft>
            </a:pPr>
            <a:endParaRPr lang="en-US" sz="1200" dirty="0">
              <a:solidFill>
                <a:srgbClr val="00006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Importance of 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the Legal Framework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Legal Framework for UN peacekeeping operations (</a:t>
            </a: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UNPKOs</a:t>
            </a: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)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UN Charter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IHRL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IHL</a:t>
            </a: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 smtClean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ROE &amp; DUF</a:t>
            </a:r>
            <a:endParaRPr lang="en-US" sz="2400" dirty="0">
              <a:solidFill>
                <a:srgbClr val="8D9C36"/>
              </a:solidFill>
              <a:latin typeface="Century Gothic"/>
              <a:ea typeface="Calibri"/>
              <a:cs typeface="Century Gothic"/>
            </a:endParaRPr>
          </a:p>
          <a:p>
            <a:pPr marL="457200" marR="0" indent="-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400" dirty="0">
                <a:solidFill>
                  <a:srgbClr val="8D9C36"/>
                </a:solidFill>
                <a:latin typeface="Century Gothic"/>
                <a:ea typeface="Calibri"/>
                <a:cs typeface="Century Gothic"/>
              </a:rPr>
              <a:t>Additional Aspects of the Legal 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33600" y="640080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60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585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Give examples of rules and laws in society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Why are they important?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Compare with </a:t>
            </a:r>
            <a:r>
              <a:rPr lang="en-US" sz="2400" dirty="0" smtClean="0">
                <a:latin typeface="Century Gothic" panose="020B0502020202020204" pitchFamily="34" charset="0"/>
              </a:rPr>
              <a:t>International </a:t>
            </a:r>
            <a:r>
              <a:rPr lang="en-US" sz="2400" dirty="0">
                <a:latin typeface="Century Gothic" panose="020B0502020202020204" pitchFamily="34" charset="0"/>
              </a:rPr>
              <a:t>L</a:t>
            </a:r>
            <a:r>
              <a:rPr lang="en-US" sz="2400" dirty="0" smtClean="0">
                <a:latin typeface="Century Gothic" panose="020B0502020202020204" pitchFamily="34" charset="0"/>
              </a:rPr>
              <a:t>aw</a:t>
            </a:r>
            <a:endParaRPr lang="en-GB" sz="2400" dirty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1.4.1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6987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Experiences of Rules and Laws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772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1.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Importance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of the Legal Framework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14400" y="1671935"/>
            <a:ext cx="7391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Legitimacy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Directs the actions or tasks of </a:t>
            </a:r>
            <a:r>
              <a:rPr lang="en-US" sz="2400" dirty="0" smtClean="0">
                <a:latin typeface="Century Gothic"/>
                <a:cs typeface="Century Gothic"/>
              </a:rPr>
              <a:t>UNPKOs</a:t>
            </a:r>
            <a:endParaRPr lang="en-US" sz="2400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/>
                <a:cs typeface="Century Gothic"/>
              </a:rPr>
              <a:t>Guides peacekeeping personnel in official functions </a:t>
            </a:r>
            <a:r>
              <a:rPr lang="en-US" sz="2400" u="sng" dirty="0">
                <a:latin typeface="Century Gothic"/>
                <a:cs typeface="Century Gothic"/>
              </a:rPr>
              <a:t>and</a:t>
            </a:r>
            <a:r>
              <a:rPr lang="en-US" sz="2400" dirty="0">
                <a:latin typeface="Century Gothic"/>
                <a:cs typeface="Century Gothic"/>
              </a:rPr>
              <a:t> personal conduct</a:t>
            </a:r>
          </a:p>
        </p:txBody>
      </p:sp>
      <p:pic>
        <p:nvPicPr>
          <p:cNvPr id="13" name="Picture 12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5"/>
            <a:ext cx="2133600" cy="288925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198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304800"/>
            <a:ext cx="8229600" cy="990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2. 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Legal </a:t>
            </a: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Framework for UN </a:t>
            </a:r>
          </a:p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Peacekeeping Operations</a:t>
            </a:r>
          </a:p>
        </p:txBody>
      </p:sp>
      <p:pic>
        <p:nvPicPr>
          <p:cNvPr id="13" name="Picture 2" descr="F:\CPTM END\CPTM Slides Content\UN Charte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" t="1072" r="2222" b="1884"/>
          <a:stretch/>
        </p:blipFill>
        <p:spPr bwMode="auto">
          <a:xfrm>
            <a:off x="2209800" y="1600200"/>
            <a:ext cx="1416978" cy="190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F:\CPTM END\CPTM Slides Content\UDH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306" y="1600200"/>
            <a:ext cx="1319389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F:\CPTM END\CPTM Slides Content\Geneva-Convention-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00200"/>
            <a:ext cx="1277234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F:\CPTM END\CPTM Slides Content\Refugee law.jpg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5"/>
          <a:stretch/>
        </p:blipFill>
        <p:spPr bwMode="auto">
          <a:xfrm>
            <a:off x="1447800" y="3733800"/>
            <a:ext cx="1323203" cy="18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5" descr="F:\CPTM END\CPTM Slides Content\idp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733800"/>
            <a:ext cx="1332851" cy="1882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F:\CPTM END\CPTM Slides Content\rome statute.jpg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60"/>
          <a:stretch/>
        </p:blipFill>
        <p:spPr bwMode="auto">
          <a:xfrm>
            <a:off x="4724400" y="3733800"/>
            <a:ext cx="1323975" cy="1882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733800"/>
            <a:ext cx="1447800" cy="1871432"/>
          </a:xfrm>
          <a:prstGeom prst="rect">
            <a:avLst/>
          </a:prstGeom>
          <a:noFill/>
          <a:ln w="9525">
            <a:solidFill>
              <a:schemeClr val="tx1">
                <a:alpha val="81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1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200" y="304800"/>
            <a:ext cx="8229600" cy="6858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marL="176213" algn="ctr">
              <a:spcAft>
                <a:spcPts val="600"/>
              </a:spcAft>
            </a:pPr>
            <a:r>
              <a:rPr lang="en-US" sz="2800" b="1" dirty="0">
                <a:solidFill>
                  <a:srgbClr val="002060"/>
                </a:solidFill>
                <a:latin typeface="Century Gothic"/>
                <a:cs typeface="Century Gothic"/>
              </a:rPr>
              <a:t>3</a:t>
            </a:r>
            <a:r>
              <a:rPr lang="en-US" sz="28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. UN Charter</a:t>
            </a:r>
            <a:endParaRPr lang="en-US" sz="28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pic>
        <p:nvPicPr>
          <p:cNvPr id="21" name="Picture 20"/>
          <p:cNvPicPr/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19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416674"/>
            <a:ext cx="2133600" cy="310896"/>
          </a:xfrm>
        </p:spPr>
        <p:txBody>
          <a:bodyPr/>
          <a:lstStyle/>
          <a:p>
            <a:r>
              <a:rPr lang="en-US" sz="1400" dirty="0">
                <a:latin typeface="Century Gothic"/>
                <a:cs typeface="Century Gothic"/>
              </a:rPr>
              <a:t>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870228"/>
            <a:ext cx="8153400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smtClean="0">
                <a:solidFill>
                  <a:srgbClr val="8D9C36"/>
                </a:solidFill>
                <a:latin typeface="Century Gothic"/>
                <a:cs typeface="Century Gothic"/>
              </a:rPr>
              <a:t>Chapters Indicating Peacekeeping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 smtClean="0">
                <a:latin typeface="Century Gothic"/>
                <a:cs typeface="Century Gothic"/>
              </a:rPr>
              <a:t>Chapter </a:t>
            </a:r>
            <a:r>
              <a:rPr lang="en-US" sz="2400" b="1" dirty="0">
                <a:latin typeface="Century Gothic"/>
                <a:cs typeface="Century Gothic"/>
              </a:rPr>
              <a:t>I: </a:t>
            </a:r>
            <a:r>
              <a:rPr lang="en-US" sz="2400" dirty="0">
                <a:latin typeface="Century Gothic"/>
                <a:cs typeface="Century Gothic"/>
              </a:rPr>
              <a:t>P</a:t>
            </a:r>
            <a:r>
              <a:rPr lang="en-US" sz="2400" dirty="0" smtClean="0">
                <a:latin typeface="Century Gothic"/>
                <a:cs typeface="Century Gothic"/>
              </a:rPr>
              <a:t>urpose </a:t>
            </a:r>
            <a:r>
              <a:rPr lang="en-US" sz="2400" dirty="0">
                <a:latin typeface="Century Gothic"/>
                <a:cs typeface="Century Gothic"/>
              </a:rPr>
              <a:t>of UN “…to maintain international peace and security”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Chapter V:</a:t>
            </a:r>
            <a:r>
              <a:rPr lang="en-US" sz="2400" dirty="0">
                <a:latin typeface="Century Gothic"/>
                <a:cs typeface="Century Gothic"/>
              </a:rPr>
              <a:t> Security Council “</a:t>
            </a:r>
            <a:r>
              <a:rPr lang="is-IS" sz="2400" dirty="0">
                <a:latin typeface="Century Gothic"/>
                <a:cs typeface="Century Gothic"/>
              </a:rPr>
              <a:t>…primary responsibility for international peace and security...”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Chapter VI:</a:t>
            </a:r>
            <a:r>
              <a:rPr lang="en-US" sz="2400" dirty="0">
                <a:latin typeface="Century Gothic"/>
                <a:cs typeface="Century Gothic"/>
              </a:rPr>
              <a:t> Outlines range of peaceful measures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b="1" dirty="0">
                <a:latin typeface="Century Gothic"/>
                <a:cs typeface="Century Gothic"/>
              </a:rPr>
              <a:t>Chapter VII:</a:t>
            </a:r>
            <a:r>
              <a:rPr lang="en-US" sz="2400" dirty="0">
                <a:latin typeface="Century Gothic"/>
                <a:cs typeface="Century Gothic"/>
              </a:rPr>
              <a:t> “</a:t>
            </a:r>
            <a:r>
              <a:rPr lang="is-IS" sz="2400" dirty="0">
                <a:latin typeface="Century Gothic"/>
                <a:cs typeface="Century Gothic"/>
              </a:rPr>
              <a:t>Security Council...may take action as may be necessary...”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is-IS" sz="2400" b="1" dirty="0">
                <a:latin typeface="Century Gothic"/>
                <a:cs typeface="Century Gothic"/>
              </a:rPr>
              <a:t>Chapter VIII:</a:t>
            </a:r>
            <a:r>
              <a:rPr lang="is-IS" sz="2400" dirty="0">
                <a:latin typeface="Century Gothic"/>
                <a:cs typeface="Century Gothic"/>
              </a:rPr>
              <a:t> </a:t>
            </a:r>
            <a:r>
              <a:rPr lang="is-IS" sz="2400" dirty="0" smtClean="0">
                <a:latin typeface="Century Gothic"/>
                <a:cs typeface="Century Gothic"/>
              </a:rPr>
              <a:t>Involvement </a:t>
            </a:r>
            <a:r>
              <a:rPr lang="is-IS" sz="2400" dirty="0">
                <a:latin typeface="Century Gothic"/>
                <a:cs typeface="Century Gothic"/>
              </a:rPr>
              <a:t>of </a:t>
            </a:r>
          </a:p>
          <a:p>
            <a:pPr>
              <a:spcAft>
                <a:spcPts val="600"/>
              </a:spcAft>
            </a:pPr>
            <a:r>
              <a:rPr lang="is-IS" sz="2400" dirty="0">
                <a:latin typeface="Century Gothic"/>
                <a:cs typeface="Century Gothic"/>
              </a:rPr>
              <a:t>    regional partners in maintaining </a:t>
            </a:r>
          </a:p>
          <a:p>
            <a:pPr>
              <a:spcAft>
                <a:spcPts val="600"/>
              </a:spcAft>
            </a:pPr>
            <a:r>
              <a:rPr lang="is-IS" sz="2400" dirty="0">
                <a:latin typeface="Century Gothic"/>
                <a:cs typeface="Century Gothic"/>
              </a:rPr>
              <a:t>    international peace and security</a:t>
            </a:r>
            <a:endParaRPr lang="en-US" sz="2400" b="1" dirty="0">
              <a:latin typeface="Century Gothic"/>
              <a:cs typeface="Century Gothic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6" name="Picture 2" descr="F:\CPTM END\CPTM Slides Content\UN Charte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2" t="1072" r="2222" b="1884"/>
          <a:stretch/>
        </p:blipFill>
        <p:spPr bwMode="auto">
          <a:xfrm>
            <a:off x="7162800" y="4421614"/>
            <a:ext cx="1416978" cy="190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987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228600" y="851722"/>
            <a:ext cx="8686800" cy="0"/>
          </a:xfrm>
          <a:prstGeom prst="line">
            <a:avLst/>
          </a:prstGeom>
          <a:ln>
            <a:solidFill>
              <a:srgbClr val="8D9C3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33600" y="6416675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UN Core Pre-Deployment Training Materials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2017</a:t>
            </a:r>
            <a:endParaRPr lang="en-US" sz="1400" dirty="0">
              <a:solidFill>
                <a:schemeClr val="bg1">
                  <a:lumMod val="50000"/>
                </a:schemeClr>
              </a:solidFill>
              <a:latin typeface="Century Gothic"/>
              <a:cs typeface="Century Gothic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14400" y="1759327"/>
            <a:ext cx="79248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Century Gothic"/>
                <a:cs typeface="Century Gothic"/>
              </a:rPr>
              <a:t>Instructions:</a:t>
            </a: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What are “human rights”?</a:t>
            </a:r>
            <a:endParaRPr lang="en-GB" sz="2400" dirty="0">
              <a:latin typeface="Century Gothic" panose="020B0502020202020204" pitchFamily="34" charset="0"/>
            </a:endParaRPr>
          </a:p>
          <a:p>
            <a:pPr marL="342900" indent="-342900">
              <a:spcAft>
                <a:spcPts val="600"/>
              </a:spcAft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Give examples</a:t>
            </a:r>
          </a:p>
          <a:p>
            <a:pPr marL="342900" indent="-342900">
              <a:buFont typeface="Wingdings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List examples of international human rights law</a:t>
            </a:r>
            <a:endParaRPr lang="en-GB" sz="2400" dirty="0">
              <a:latin typeface="Century Gothic" panose="020B0502020202020204" pitchFamily="34" charset="0"/>
            </a:endParaRPr>
          </a:p>
          <a:p>
            <a:endParaRPr lang="en-US" sz="2400" b="1" dirty="0" smtClean="0">
              <a:latin typeface="Century Gothic" panose="020B0502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400" b="1" dirty="0" smtClean="0">
                <a:latin typeface="Century Gothic" panose="020B0502020202020204" pitchFamily="34" charset="0"/>
              </a:rPr>
              <a:t>Time</a:t>
            </a:r>
            <a:r>
              <a:rPr lang="en-US" sz="2400" b="1" dirty="0">
                <a:latin typeface="Century Gothic" panose="020B0502020202020204" pitchFamily="34" charset="0"/>
              </a:rPr>
              <a:t>:</a:t>
            </a:r>
            <a:r>
              <a:rPr lang="en-US" sz="2400" dirty="0">
                <a:latin typeface="Century Gothic" panose="020B0502020202020204" pitchFamily="34" charset="0"/>
              </a:rPr>
              <a:t> 5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Brainstorming: 3 minutes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entury Gothic" panose="020B0502020202020204" pitchFamily="34" charset="0"/>
              </a:rPr>
              <a:t>Discussion: 2 minutes</a:t>
            </a:r>
          </a:p>
        </p:txBody>
      </p:sp>
      <p:pic>
        <p:nvPicPr>
          <p:cNvPr id="9" name="Picture 8"/>
          <p:cNvPicPr/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8" y="76200"/>
            <a:ext cx="600462" cy="50998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0" y="381000"/>
            <a:ext cx="26597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Century Gothic"/>
                <a:cs typeface="Century Gothic"/>
              </a:rPr>
              <a:t>Learning Activity 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8077200" y="381000"/>
            <a:ext cx="8740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b="1" dirty="0" smtClean="0">
                <a:solidFill>
                  <a:srgbClr val="002060"/>
                </a:solidFill>
                <a:latin typeface="Century Gothic"/>
                <a:cs typeface="Century Gothic"/>
              </a:rPr>
              <a:t>1.4.2</a:t>
            </a:r>
            <a:endParaRPr lang="en-US" sz="2400" b="1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914400"/>
            <a:ext cx="48850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1800"/>
              </a:spcAft>
            </a:pPr>
            <a:r>
              <a:rPr lang="en-US" sz="2400" dirty="0" smtClean="0">
                <a:solidFill>
                  <a:srgbClr val="002060"/>
                </a:solidFill>
                <a:latin typeface="Century Gothic"/>
                <a:cs typeface="Century Gothic"/>
              </a:rPr>
              <a:t>International Human Rights Law</a:t>
            </a:r>
            <a:endParaRPr lang="en-US" sz="2400" dirty="0">
              <a:solidFill>
                <a:srgbClr val="002060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812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7519</TotalTime>
  <Words>1258</Words>
  <Application>Microsoft Office PowerPoint</Application>
  <PresentationFormat>On-screen Show (4:3)</PresentationFormat>
  <Paragraphs>226</Paragraphs>
  <Slides>27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Jenna</dc:creator>
  <cp:lastModifiedBy>Mark A. Blanco</cp:lastModifiedBy>
  <cp:revision>130</cp:revision>
  <dcterms:created xsi:type="dcterms:W3CDTF">2015-12-09T18:20:24Z</dcterms:created>
  <dcterms:modified xsi:type="dcterms:W3CDTF">2017-05-08T16:38:16Z</dcterms:modified>
</cp:coreProperties>
</file>